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2" r:id="rId5"/>
    <p:sldId id="260" r:id="rId6"/>
    <p:sldId id="261" r:id="rId7"/>
  </p:sldIdLst>
  <p:sldSz cx="9144000" cy="6858000" type="screen4x3"/>
  <p:notesSz cx="6883400" cy="970915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880"/>
  </p:normalViewPr>
  <p:slideViewPr>
    <p:cSldViewPr snapToGrid="0">
      <p:cViewPr varScale="1">
        <p:scale>
          <a:sx n="102" d="100"/>
          <a:sy n="102" d="100"/>
        </p:scale>
        <p:origin x="19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DEE8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6840" y="6356520"/>
            <a:ext cx="2133720" cy="36504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840" cy="36504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2720" y="6356520"/>
            <a:ext cx="2133720" cy="36504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r"/>
            <a:fld id="{9AAC2A3E-A816-4CBA-8C83-E3FE7EDD9D0F}" type="slidenum">
              <a:rPr lang="pt-PT" sz="1200" b="0" strike="noStrike" spc="-1">
                <a:solidFill>
                  <a:srgbClr val="898989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‹nº›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osegomesandre@campus.ul.pt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321480" y="2949987"/>
            <a:ext cx="8501040" cy="2595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pt-PT" sz="3400" b="1" strike="noStrike" spc="-1" dirty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Programa, Bibliografia, Avaliação</a:t>
            </a:r>
          </a:p>
          <a:p>
            <a:pPr algn="ctr"/>
            <a:br>
              <a:rPr dirty="0"/>
            </a:br>
            <a:br>
              <a:rPr dirty="0"/>
            </a:br>
            <a:r>
              <a:rPr lang="pt-PT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              </a:t>
            </a:r>
            <a:r>
              <a:rPr lang="pt-PT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José Gomes André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A9F52D2A-E9B8-5D45-BE1E-A139E1B80529}"/>
              </a:ext>
            </a:extLst>
          </p:cNvPr>
          <p:cNvSpPr txBox="1"/>
          <p:nvPr/>
        </p:nvSpPr>
        <p:spPr>
          <a:xfrm>
            <a:off x="928440" y="428760"/>
            <a:ext cx="7467480" cy="1752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899"/>
              </a:spcBef>
            </a:pPr>
            <a:r>
              <a:rPr lang="pt-PT" sz="3600" b="1" strike="noStrike" spc="-1" dirty="0" err="1">
                <a:solidFill>
                  <a:srgbClr val="63252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Political</a:t>
            </a:r>
            <a:r>
              <a:rPr lang="pt-PT" sz="3600" b="1" strike="noStrike" spc="-1" dirty="0">
                <a:solidFill>
                  <a:srgbClr val="63252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pt-PT" sz="3600" b="1" strike="noStrike" spc="-1" dirty="0" err="1">
                <a:solidFill>
                  <a:srgbClr val="63252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Philosophy</a:t>
            </a:r>
            <a:r>
              <a:rPr lang="pt-PT" sz="3600" b="1" spc="-1" dirty="0">
                <a:solidFill>
                  <a:srgbClr val="63252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/ Filosofia Norte-Americana / Teoria Política Norte-Americana,</a:t>
            </a:r>
            <a:r>
              <a:rPr lang="pt-PT" sz="3600" b="1" strike="noStrike" spc="-1" dirty="0">
                <a:solidFill>
                  <a:srgbClr val="63252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FLUL, 2022-23</a:t>
            </a:r>
            <a:endParaRPr lang="en-US" sz="3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357120" y="188640"/>
            <a:ext cx="8501040" cy="587974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pt-PT" sz="3000" b="1" strike="noStrike" spc="-1" dirty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Informação / </a:t>
            </a:r>
            <a:r>
              <a:rPr lang="pt-PT" sz="3000" b="1" strike="noStrike" spc="-1" dirty="0" err="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Objectivos</a:t>
            </a:r>
            <a:endParaRPr lang="en-US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214200" y="977030"/>
            <a:ext cx="8754436" cy="5880969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 algn="just">
              <a:lnSpc>
                <a:spcPct val="120000"/>
              </a:lnSpc>
              <a:spcBef>
                <a:spcPts val="598"/>
              </a:spcBef>
            </a:pPr>
            <a:r>
              <a:rPr lang="pt-PT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	</a:t>
            </a:r>
            <a:r>
              <a:rPr lang="pt-PT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Responsável: José Gomes André     </a:t>
            </a:r>
          </a:p>
          <a:p>
            <a:pPr marL="342720" indent="-342720" algn="just">
              <a:lnSpc>
                <a:spcPct val="120000"/>
              </a:lnSpc>
              <a:spcBef>
                <a:spcPts val="598"/>
              </a:spcBef>
            </a:pPr>
            <a:r>
              <a:rPr lang="pt-PT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lang="pt-PT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Email: </a:t>
            </a:r>
            <a:r>
              <a:rPr lang="pt-PT" sz="2400" b="0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Times New Roman"/>
                <a:hlinkClick r:id="rId2"/>
              </a:rPr>
              <a:t>josegomesandre@campus.ul.pt</a:t>
            </a:r>
            <a:r>
              <a:rPr lang="pt-PT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2720" indent="-342720" algn="just">
              <a:lnSpc>
                <a:spcPct val="120000"/>
              </a:lnSpc>
              <a:spcBef>
                <a:spcPts val="598"/>
              </a:spcBef>
            </a:pPr>
            <a:r>
              <a:rPr lang="pt-PT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Material para alunos está disponível para consulta no Moodle.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2720" indent="-342720" algn="just">
              <a:lnSpc>
                <a:spcPct val="120000"/>
              </a:lnSpc>
              <a:spcBef>
                <a:spcPts val="598"/>
              </a:spcBef>
            </a:pPr>
            <a:endParaRPr lang="en-US" sz="1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2720" indent="-342720" algn="just">
              <a:spcBef>
                <a:spcPts val="624"/>
              </a:spcBef>
            </a:pPr>
            <a:r>
              <a:rPr lang="pt-PT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lang="pt-PT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2. OBJECTIVOS: </a:t>
            </a:r>
            <a:endParaRPr lang="en-US" sz="2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endParaRPr lang="pt-PT" sz="25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just"/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Analisar os princípios fundamentais da cultura político-filosófica norte-americana, a partir de dois eixos centrais: </a:t>
            </a:r>
          </a:p>
          <a:p>
            <a:pPr algn="just"/>
            <a:endParaRPr lang="pt-P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arenR"/>
            </a:pP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discussão em torno da “revolução federal”, aquando da criação dos EUA (com contributos dos “Pais Fundadores”, como Madison, Jefferson, Hamilton, etc.); </a:t>
            </a:r>
          </a:p>
          <a:p>
            <a:pPr marL="457200" indent="-457200" algn="just">
              <a:buAutoNum type="arabicParenR"/>
            </a:pP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debate contemporâneo sobre o “problema da justiça” (</a:t>
            </a:r>
            <a:r>
              <a:rPr lang="pt-P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Rawls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P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Nozick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Escola Comunitarista).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611280" y="189000"/>
            <a:ext cx="7772400" cy="5968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pt-PT" sz="3100" b="1" strike="noStrike" spc="-1" dirty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Programa resumido (1)</a:t>
            </a:r>
            <a:endParaRPr lang="en-US" sz="3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178920" y="980640"/>
            <a:ext cx="8713800" cy="55198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pt-PT" b="1" dirty="0"/>
              <a:t> </a:t>
            </a:r>
            <a:r>
              <a:rPr lang="pt-P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I – A revolução federal: o debate político e filosófico na fundação dos EUA.</a:t>
            </a:r>
            <a:endParaRPr lang="pt-PT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pt-PT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PT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pt-P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Introdução à cultura política norte-americana.</a:t>
            </a:r>
          </a:p>
          <a:p>
            <a:pPr>
              <a:lnSpc>
                <a:spcPct val="120000"/>
              </a:lnSpc>
            </a:pPr>
            <a:r>
              <a:rPr lang="pt-P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Republicanismo e federalismo.</a:t>
            </a:r>
          </a:p>
          <a:p>
            <a:pPr>
              <a:lnSpc>
                <a:spcPct val="120000"/>
              </a:lnSpc>
            </a:pPr>
            <a:r>
              <a:rPr lang="pt-P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O papel da Constituição e a </a:t>
            </a:r>
            <a:r>
              <a:rPr lang="pt-PT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protecção</a:t>
            </a:r>
            <a:r>
              <a:rPr lang="pt-P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dos direitos fundamentais.</a:t>
            </a:r>
          </a:p>
          <a:p>
            <a:pPr>
              <a:lnSpc>
                <a:spcPct val="120000"/>
              </a:lnSpc>
            </a:pPr>
            <a:r>
              <a:rPr lang="pt-P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Antropologia e filosofia política.</a:t>
            </a:r>
          </a:p>
          <a:p>
            <a:pPr>
              <a:lnSpc>
                <a:spcPct val="120000"/>
              </a:lnSpc>
            </a:pPr>
            <a:r>
              <a:rPr lang="pt-P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Questões sistémicas: “</a:t>
            </a:r>
            <a:r>
              <a:rPr lang="pt-PT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checks</a:t>
            </a:r>
            <a:r>
              <a:rPr lang="pt-P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P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balances”; o conceito de representação; o papel dos tribunais.</a:t>
            </a:r>
          </a:p>
          <a:p>
            <a:pPr>
              <a:lnSpc>
                <a:spcPct val="120000"/>
              </a:lnSpc>
            </a:pPr>
            <a:r>
              <a:rPr lang="pt-P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Vigilância popular e desobediência. O problema da secessão.</a:t>
            </a:r>
            <a:endParaRPr lang="en-US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611280" y="189000"/>
            <a:ext cx="7772400" cy="36214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pt-PT" sz="3000" b="1" strike="noStrike" spc="-1" dirty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Programa resumido (2)</a:t>
            </a:r>
            <a:endParaRPr lang="en-US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178920" y="826718"/>
            <a:ext cx="8713800" cy="5673802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pt-P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II – O problema da justiça na teoria política contemporânea norte-americana.</a:t>
            </a:r>
            <a:endParaRPr lang="pt-P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P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P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John </a:t>
            </a:r>
            <a:r>
              <a:rPr lang="pt-PT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Rawls</a:t>
            </a:r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os princípios fundamentais da “justiça como equidade”: sociedade bem-ordenada, posição original, pluralismo razoável, consenso de sobreposição. Os “dois princípios da justiça”: significado e implicações.</a:t>
            </a:r>
          </a:p>
          <a:p>
            <a:pPr algn="just"/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Robert </a:t>
            </a:r>
            <a:r>
              <a:rPr lang="pt-PT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Nozick</a:t>
            </a:r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a crítica libertária a </a:t>
            </a:r>
            <a:r>
              <a:rPr lang="pt-PT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Rawls</a:t>
            </a:r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defesa do “Estado mínimo”. Individualismo, liberalismo e a sociedade </a:t>
            </a:r>
            <a:r>
              <a:rPr lang="pt-PT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auto-ordenada</a:t>
            </a:r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 princípio da não-agressão e suas consequências morais e </a:t>
            </a:r>
            <a:r>
              <a:rPr lang="pt-PT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sócio-políticas</a:t>
            </a:r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A crítica comunitarista a </a:t>
            </a:r>
            <a:r>
              <a:rPr lang="pt-PT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Rawls</a:t>
            </a:r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PT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Sandel</a:t>
            </a:r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Taylor, </a:t>
            </a:r>
            <a:r>
              <a:rPr lang="pt-PT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MacIntyre</a:t>
            </a:r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PT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Walzer</a:t>
            </a:r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 problema do </a:t>
            </a:r>
            <a:r>
              <a:rPr lang="pt-PT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abstraccionismo</a:t>
            </a:r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rawlsiano</a:t>
            </a:r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inadequação da referência identitária “vazia” e do individualismo liberal. A importância dos laços sociais, culturais e históricos na construção da identidade pessoal e da ideia de justiça.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justiça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conceito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dinâmico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História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justiça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progresso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939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357120" y="189000"/>
            <a:ext cx="8501040" cy="287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pt-PT" sz="3300" b="1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Bibliografia</a:t>
            </a:r>
            <a:endParaRPr lang="en-US" sz="3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TextShape 2"/>
          <p:cNvSpPr txBox="1"/>
          <p:nvPr/>
        </p:nvSpPr>
        <p:spPr>
          <a:xfrm>
            <a:off x="179280" y="691920"/>
            <a:ext cx="8785440" cy="61657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just"/>
            <a:r>
              <a:rPr lang="en-US" dirty="0"/>
              <a:t>-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Hamilton, Jay, Madison, </a:t>
            </a: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Federalist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(1788-89): </a:t>
            </a: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2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Federalista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FCG, 2011.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Artigos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principais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1, 10, 31, 32, 34, 37, 39, 51, 84.</a:t>
            </a:r>
            <a:endParaRPr lang="pt-P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PT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Gomes André, José. </a:t>
            </a:r>
            <a:r>
              <a:rPr lang="pt-PT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Razão e Liberdade. O Pensamento Político de James Madison.</a:t>
            </a:r>
            <a:r>
              <a:rPr lang="pt-PT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Esfera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Caos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2012. </a:t>
            </a:r>
            <a:endParaRPr lang="pt-PT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PT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Soromenho-Marques, Viriato. </a:t>
            </a:r>
            <a:r>
              <a:rPr lang="pt-PT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Tópicos de Filosofia e Ciência Política. Federalismo: das raízes americanas aos dilemas europeus</a:t>
            </a:r>
            <a:r>
              <a:rPr lang="pt-PT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Esfera do Caos, 2011.</a:t>
            </a:r>
          </a:p>
          <a:p>
            <a:pPr algn="just"/>
            <a:endParaRPr lang="pt-PT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PT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Cardoso Rosas, João; </a:t>
            </a:r>
            <a:r>
              <a:rPr lang="pt-PT" sz="2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Concepções</a:t>
            </a:r>
            <a:r>
              <a:rPr lang="pt-PT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Justiça</a:t>
            </a:r>
            <a:r>
              <a:rPr lang="pt-PT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Edições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70, 2012.</a:t>
            </a:r>
          </a:p>
          <a:p>
            <a:pPr algn="just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Nozick, Robert. </a:t>
            </a: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Anarchy, State, and Utopia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Basic Books, 1974 (trad. Port.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Edições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70).</a:t>
            </a:r>
            <a:endParaRPr lang="pt-PT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Rawls, John. </a:t>
            </a: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Justice as Fairness: a Restatement.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Belknap Press, 2001.</a:t>
            </a:r>
            <a:endParaRPr lang="pt-PT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Sandel, Michael. </a:t>
            </a: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Liberalism and the Limits of Justice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Cambridge University Press. 1998 (trad. Port.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Gulbenkian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pt-PT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PT" dirty="0"/>
          </a:p>
          <a:p>
            <a:endParaRPr lang="pt-PT" dirty="0"/>
          </a:p>
          <a:p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611280" y="189000"/>
            <a:ext cx="7772400" cy="792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pt-PT" sz="3100" b="1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Avaliação</a:t>
            </a:r>
            <a:endParaRPr lang="en-US" sz="3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TextShape 2"/>
          <p:cNvSpPr txBox="1"/>
          <p:nvPr/>
        </p:nvSpPr>
        <p:spPr>
          <a:xfrm>
            <a:off x="469944" y="1524240"/>
            <a:ext cx="8351640" cy="5159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697"/>
              </a:spcBef>
            </a:pPr>
            <a:r>
              <a:rPr lang="pt-PT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lang="pt-PT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 Dois testes escritos (45% + 45</a:t>
            </a:r>
            <a:r>
              <a:rPr lang="pt-P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%) </a:t>
            </a:r>
            <a:r>
              <a:rPr lang="pt-PT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[</a:t>
            </a:r>
            <a:r>
              <a:rPr lang="pt-PT" sz="28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27</a:t>
            </a:r>
            <a:r>
              <a:rPr lang="pt-PT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pt-PT" sz="2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Outubro</a:t>
            </a:r>
            <a:r>
              <a:rPr lang="pt-P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;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2720" indent="-342720">
              <a:spcBef>
                <a:spcPts val="697"/>
              </a:spcBef>
            </a:pPr>
            <a:r>
              <a:rPr lang="pt-P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15 Dezembro] </a:t>
            </a:r>
            <a:r>
              <a:rPr lang="pt-PT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(a confirmar)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2720" indent="-342720">
              <a:spcBef>
                <a:spcPts val="697"/>
              </a:spcBef>
            </a:pPr>
            <a:r>
              <a:rPr lang="pt-PT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2720" indent="-342720">
              <a:spcBef>
                <a:spcPts val="697"/>
              </a:spcBef>
            </a:pPr>
            <a:r>
              <a:rPr lang="pt-PT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- Avaliação contínua, incluindo assiduidade e participação </a:t>
            </a:r>
            <a:r>
              <a:rPr lang="pt-PT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activa</a:t>
            </a:r>
            <a:r>
              <a:rPr lang="pt-PT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nas discussões sobre os temas do programa ocorridas nas aulas (10%).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42720" indent="-342720">
              <a:spcBef>
                <a:spcPts val="697"/>
              </a:spcBef>
            </a:pP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6724</TotalTime>
  <Words>597</Words>
  <Application>Microsoft Macintosh PowerPoint</Application>
  <PresentationFormat>Apresentação no Ecrã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José Gomes André</dc:creator>
  <dc:description/>
  <cp:lastModifiedBy>Utilizador do Microsoft Office</cp:lastModifiedBy>
  <cp:revision>210</cp:revision>
  <dcterms:created xsi:type="dcterms:W3CDTF">2008-05-29T04:03:43Z</dcterms:created>
  <dcterms:modified xsi:type="dcterms:W3CDTF">2022-09-10T11:25:59Z</dcterms:modified>
  <dc:language>en-US</dc:language>
</cp:coreProperties>
</file>